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7.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780" r:id="rId4"/>
    <p:sldMasterId id="2147483838" r:id="rId5"/>
    <p:sldMasterId id="2147483713" r:id="rId6"/>
    <p:sldMasterId id="2147483674" r:id="rId7"/>
    <p:sldMasterId id="2147483897" r:id="rId8"/>
    <p:sldMasterId id="2147483960" r:id="rId9"/>
  </p:sldMasterIdLst>
  <p:notesMasterIdLst>
    <p:notesMasterId r:id="rId23"/>
  </p:notesMasterIdLst>
  <p:handoutMasterIdLst>
    <p:handoutMasterId r:id="rId24"/>
  </p:handoutMasterIdLst>
  <p:sldIdLst>
    <p:sldId id="256" r:id="rId10"/>
    <p:sldId id="287" r:id="rId11"/>
    <p:sldId id="295" r:id="rId12"/>
    <p:sldId id="281" r:id="rId13"/>
    <p:sldId id="288" r:id="rId14"/>
    <p:sldId id="289" r:id="rId15"/>
    <p:sldId id="293" r:id="rId16"/>
    <p:sldId id="284" r:id="rId17"/>
    <p:sldId id="291" r:id="rId18"/>
    <p:sldId id="277" r:id="rId19"/>
    <p:sldId id="285" r:id="rId20"/>
    <p:sldId id="286" r:id="rId21"/>
    <p:sldId id="29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6A6A"/>
    <a:srgbClr val="E66618"/>
    <a:srgbClr val="307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4" autoAdjust="0"/>
    <p:restoredTop sz="94663" autoAdjust="0"/>
  </p:normalViewPr>
  <p:slideViewPr>
    <p:cSldViewPr>
      <p:cViewPr varScale="1">
        <p:scale>
          <a:sx n="166" d="100"/>
          <a:sy n="166" d="100"/>
        </p:scale>
        <p:origin x="592" y="192"/>
      </p:cViewPr>
      <p:guideLst>
        <p:guide orient="horz" pos="3408"/>
        <p:guide orient="horz" pos="3600"/>
        <p:guide orient="horz" pos="912"/>
        <p:guide orient="horz" pos="3360"/>
        <p:guide pos="5616"/>
        <p:guide pos="43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6/6/22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6/6/22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6"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6"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05600"/>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238481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5"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06916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5"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40761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7"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4235527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6"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222947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5"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369556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9"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p>
            <a:endParaRPr lang="en-US"/>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62444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Text Photo Credit3"/>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6"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467100" y="6629400"/>
            <a:ext cx="2209800" cy="152400"/>
          </a:xfrm>
          <a:prstGeom prst="rect">
            <a:avLst/>
          </a:prstGeom>
        </p:spPr>
        <p:txBody>
          <a:bodyPr/>
          <a:lstStyle>
            <a:lvl1pPr marL="0" indent="0" algn="ctr">
              <a:buNone/>
              <a:defRPr sz="800" baseline="0">
                <a:solidFill>
                  <a:srgbClr val="6A6A6A"/>
                </a:solidFill>
              </a:defRPr>
            </a:lvl1pPr>
          </a:lstStyle>
          <a:p>
            <a:pPr lvl="0"/>
            <a:r>
              <a:rPr lang="en-US" dirty="0"/>
              <a:t>Jump back to slide containing original image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467100" y="6629400"/>
            <a:ext cx="2209800" cy="152400"/>
          </a:xfrm>
          <a:prstGeom prst="rect">
            <a:avLst/>
          </a:prstGeom>
        </p:spPr>
        <p:txBody>
          <a:bodyPr/>
          <a:lstStyle>
            <a:lvl1pPr marL="0" indent="0" algn="ctr">
              <a:buNone/>
              <a:defRPr sz="800" baseline="0">
                <a:solidFill>
                  <a:srgbClr val="6A6A6A"/>
                </a:solidFill>
              </a:defRPr>
            </a:lvl1pPr>
          </a:lstStyle>
          <a:p>
            <a:pPr lvl="0"/>
            <a:r>
              <a:rPr lang="en-US" dirty="0"/>
              <a:t>Jump back to slide containing original image</a:t>
            </a:r>
          </a:p>
        </p:txBody>
      </p:sp>
    </p:spTree>
    <p:extLst>
      <p:ext uri="{BB962C8B-B14F-4D97-AF65-F5344CB8AC3E}">
        <p14:creationId xmlns:p14="http://schemas.microsoft.com/office/powerpoint/2010/main" val="39492145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467100" y="6629400"/>
            <a:ext cx="2209800" cy="152400"/>
          </a:xfrm>
          <a:prstGeom prst="rect">
            <a:avLst/>
          </a:prstGeom>
        </p:spPr>
        <p:txBody>
          <a:bodyPr/>
          <a:lstStyle>
            <a:lvl1pPr marL="0" indent="0" algn="ctr">
              <a:buNone/>
              <a:defRPr sz="800" baseline="0">
                <a:solidFill>
                  <a:srgbClr val="6A6A6A"/>
                </a:solidFill>
              </a:defRPr>
            </a:lvl1pPr>
          </a:lstStyle>
          <a:p>
            <a:pPr lvl="0"/>
            <a:r>
              <a:rPr lang="en-US" dirty="0"/>
              <a:t>Jump back to slide containing original image</a:t>
            </a:r>
          </a:p>
        </p:txBody>
      </p:sp>
    </p:spTree>
    <p:extLst>
      <p:ext uri="{BB962C8B-B14F-4D97-AF65-F5344CB8AC3E}">
        <p14:creationId xmlns:p14="http://schemas.microsoft.com/office/powerpoint/2010/main" val="36562608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467100" y="6477000"/>
            <a:ext cx="2209800" cy="152400"/>
          </a:xfrm>
          <a:prstGeom prst="rect">
            <a:avLst/>
          </a:prstGeom>
        </p:spPr>
        <p:txBody>
          <a:bodyPr/>
          <a:lstStyle>
            <a:lvl1pPr marL="0" indent="0" algn="ctr">
              <a:buNone/>
              <a:defRPr sz="800" baseline="0">
                <a:solidFill>
                  <a:srgbClr val="6A6A6A"/>
                </a:solidFill>
              </a:defRPr>
            </a:lvl1pPr>
          </a:lstStyle>
          <a:p>
            <a:pPr lvl="0"/>
            <a:r>
              <a:rPr lang="en-US" dirty="0"/>
              <a:t>Jump back to slide containing original image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467100" y="6477000"/>
            <a:ext cx="2209800" cy="152400"/>
          </a:xfrm>
          <a:prstGeom prst="rect">
            <a:avLst/>
          </a:prstGeom>
        </p:spPr>
        <p:txBody>
          <a:bodyPr/>
          <a:lstStyle>
            <a:lvl1pPr marL="0" indent="0" algn="ctr">
              <a:buNone/>
              <a:defRPr sz="800" baseline="0">
                <a:solidFill>
                  <a:srgbClr val="6A6A6A"/>
                </a:solidFill>
              </a:defRPr>
            </a:lvl1pPr>
          </a:lstStyle>
          <a:p>
            <a:pPr lvl="0"/>
            <a:r>
              <a:rPr lang="en-US" dirty="0"/>
              <a:t>Jump back to slide containing original image</a:t>
            </a:r>
          </a:p>
        </p:txBody>
      </p:sp>
    </p:spTree>
    <p:extLst>
      <p:ext uri="{BB962C8B-B14F-4D97-AF65-F5344CB8AC3E}">
        <p14:creationId xmlns:p14="http://schemas.microsoft.com/office/powerpoint/2010/main" val="1099747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467100" y="6477000"/>
            <a:ext cx="2209800" cy="152400"/>
          </a:xfrm>
          <a:prstGeom prst="rect">
            <a:avLst/>
          </a:prstGeom>
        </p:spPr>
        <p:txBody>
          <a:bodyPr/>
          <a:lstStyle>
            <a:lvl1pPr marL="0" indent="0" algn="ctr">
              <a:buNone/>
              <a:defRPr sz="800" baseline="0">
                <a:solidFill>
                  <a:srgbClr val="6A6A6A"/>
                </a:solidFill>
              </a:defRPr>
            </a:lvl1pPr>
          </a:lstStyle>
          <a:p>
            <a:pPr lvl="0"/>
            <a:r>
              <a:rPr lang="en-US" dirty="0"/>
              <a:t>Jump back to slide containing original image</a:t>
            </a:r>
          </a:p>
        </p:txBody>
      </p:sp>
    </p:spTree>
    <p:extLst>
      <p:ext uri="{BB962C8B-B14F-4D97-AF65-F5344CB8AC3E}">
        <p14:creationId xmlns:p14="http://schemas.microsoft.com/office/powerpoint/2010/main" val="311237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6"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07556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330741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73211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6"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05600"/>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400497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gif"/><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9.xml"/><Relationship Id="rId1" Type="http://schemas.openxmlformats.org/officeDocument/2006/relationships/slideLayout" Target="../slideLayouts/slideLayout48.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 id="2147483964"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753" r:id="rId3"/>
    <p:sldLayoutId id="2147483908" r:id="rId4"/>
    <p:sldLayoutId id="2147483950" r:id="rId5"/>
    <p:sldLayoutId id="2147483757" r:id="rId6"/>
    <p:sldLayoutId id="2147483877" r:id="rId7"/>
    <p:sldLayoutId id="2147483761" r:id="rId8"/>
    <p:sldLayoutId id="2147483800"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a:t>
            </a:r>
            <a:r>
              <a:rPr lang="en-US" sz="800" dirty="0" err="1">
                <a:solidFill>
                  <a:schemeClr val="bg1"/>
                </a:solidFill>
              </a:rPr>
              <a:t>EducationCopy</a:t>
            </a:r>
            <a:endParaRPr lang="en-US" sz="800" dirty="0">
              <a:solidFill>
                <a:schemeClr val="bg1"/>
              </a:solidFill>
            </a:endParaRP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hyperlink" Target="https://www.cnbc.com/2019/08/29/grossly-irresponsible-larry-summers-blasts-ex-fed-presidents-call-to-thwart-trump-in-2020.html"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heb0U10BYOk"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s://ycharts.com/indicators/us_misery_index" TargetMode="External"/><Relationship Id="rId2" Type="http://schemas.openxmlformats.org/officeDocument/2006/relationships/image" Target="../media/image9.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6</a:t>
            </a:r>
          </a:p>
        </p:txBody>
      </p:sp>
      <p:sp>
        <p:nvSpPr>
          <p:cNvPr id="3" name="Text Placeholder 2"/>
          <p:cNvSpPr>
            <a:spLocks noGrp="1"/>
          </p:cNvSpPr>
          <p:nvPr>
            <p:ph type="body" sz="quarter" idx="10"/>
          </p:nvPr>
        </p:nvSpPr>
        <p:spPr/>
        <p:txBody>
          <a:bodyPr/>
          <a:lstStyle/>
          <a:p>
            <a:pPr algn="ctr"/>
            <a:r>
              <a:rPr lang="en-US" dirty="0"/>
              <a:t>Aggregate Supply and the Phillips Curve</a:t>
            </a:r>
          </a:p>
        </p:txBody>
      </p:sp>
      <p:pic>
        <p:nvPicPr>
          <p:cNvPr id="5" name="Picture 4" descr="Cover of Macroeconomics, 13th edition"/>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05603" y="1600200"/>
            <a:ext cx="3538397" cy="4648200"/>
          </a:xfrm>
          <a:prstGeom prst="rect">
            <a:avLst/>
          </a:prstGeom>
        </p:spPr>
      </p:pic>
    </p:spTree>
    <p:extLst>
      <p:ext uri="{BB962C8B-B14F-4D97-AF65-F5344CB8AC3E}">
        <p14:creationId xmlns:p14="http://schemas.microsoft.com/office/powerpoint/2010/main" val="23181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		Example </a:t>
            </a:r>
          </a:p>
        </p:txBody>
      </p:sp>
      <p:sp>
        <p:nvSpPr>
          <p:cNvPr id="3" name="Content Placeholder 2"/>
          <p:cNvSpPr>
            <a:spLocks noGrp="1"/>
          </p:cNvSpPr>
          <p:nvPr>
            <p:ph sz="quarter" idx="12"/>
          </p:nvPr>
        </p:nvSpPr>
        <p:spPr>
          <a:xfrm>
            <a:off x="533400" y="1066800"/>
            <a:ext cx="8153400" cy="2743200"/>
          </a:xfrm>
        </p:spPr>
        <p:txBody>
          <a:bodyPr/>
          <a:lstStyle/>
          <a:p>
            <a:r>
              <a:rPr lang="en-US" dirty="0"/>
              <a:t>Suppose the actual unemployment rate equals 5%, while the natural unemployment rate is 3%. Suppose the Okun’s coefficient equals 2. </a:t>
            </a:r>
          </a:p>
          <a:p>
            <a:pPr lvl="0">
              <a:buFont typeface="Wingdings" panose="05000000000000000000" pitchFamily="2" charset="2"/>
              <a:buChar char="Ø"/>
            </a:pPr>
            <a:r>
              <a:rPr lang="en-US" dirty="0"/>
              <a:t>Determine the rate of cyclical unemployment.</a:t>
            </a:r>
          </a:p>
          <a:p>
            <a:pPr lvl="0">
              <a:buFont typeface="Wingdings" panose="05000000000000000000" pitchFamily="2" charset="2"/>
              <a:buChar char="Ø"/>
            </a:pPr>
            <a:r>
              <a:rPr lang="en-US" dirty="0"/>
              <a:t>Use Okun’s law to determine the percentage change in the output gap.</a:t>
            </a:r>
            <a:endParaRPr lang="en-US" altLang="en-US" dirty="0">
              <a:latin typeface="Book Antiqua" panose="02040602050305030304" pitchFamily="18" charset="0"/>
            </a:endParaRPr>
          </a:p>
        </p:txBody>
      </p:sp>
      <p:sp>
        <p:nvSpPr>
          <p:cNvPr id="7" name="Content Placeholder 6"/>
          <p:cNvSpPr>
            <a:spLocks noGrp="1"/>
          </p:cNvSpPr>
          <p:nvPr>
            <p:ph sz="quarter" idx="10"/>
          </p:nvPr>
        </p:nvSpPr>
        <p:spPr>
          <a:xfrm>
            <a:off x="533400" y="4724400"/>
            <a:ext cx="8153400" cy="990600"/>
          </a:xfrm>
        </p:spPr>
        <p:txBody>
          <a:bodyPr/>
          <a:lstStyle/>
          <a:p>
            <a:r>
              <a:rPr lang="en-US" altLang="en-US" dirty="0"/>
              <a:t>Okun’s Law:</a:t>
            </a:r>
          </a:p>
        </p:txBody>
      </p:sp>
      <p:graphicFrame>
        <p:nvGraphicFramePr>
          <p:cNvPr id="11" name="Object 5"/>
          <p:cNvGraphicFramePr>
            <a:graphicFrameLocks noChangeAspect="1"/>
          </p:cNvGraphicFramePr>
          <p:nvPr>
            <p:extLst>
              <p:ext uri="{D42A27DB-BD31-4B8C-83A1-F6EECF244321}">
                <p14:modId xmlns:p14="http://schemas.microsoft.com/office/powerpoint/2010/main" val="2842105664"/>
              </p:ext>
            </p:extLst>
          </p:nvPr>
        </p:nvGraphicFramePr>
        <p:xfrm>
          <a:off x="2743200" y="4572000"/>
          <a:ext cx="2417762" cy="709612"/>
        </p:xfrm>
        <a:graphic>
          <a:graphicData uri="http://schemas.openxmlformats.org/presentationml/2006/ole">
            <mc:AlternateContent xmlns:mc="http://schemas.openxmlformats.org/markup-compatibility/2006">
              <mc:Choice xmlns:v="urn:schemas-microsoft-com:vml" Requires="v">
                <p:oleObj spid="_x0000_s6200" name="Equation" r:id="rId3" imgW="1282700" imgH="419100" progId="Equation.3">
                  <p:embed/>
                </p:oleObj>
              </mc:Choice>
              <mc:Fallback>
                <p:oleObj name="Equation" r:id="rId3" imgW="1282700" imgH="419100" progId="Equation.3">
                  <p:embed/>
                  <p:pic>
                    <p:nvPicPr>
                      <p:cNvPr id="2867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4572000"/>
                        <a:ext cx="2417762" cy="7096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7309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Political Business Cycle Theory</a:t>
            </a:r>
          </a:p>
        </p:txBody>
      </p:sp>
      <p:sp>
        <p:nvSpPr>
          <p:cNvPr id="3" name="Content Placeholder 2"/>
          <p:cNvSpPr>
            <a:spLocks noGrp="1"/>
          </p:cNvSpPr>
          <p:nvPr>
            <p:ph sz="quarter" idx="12"/>
          </p:nvPr>
        </p:nvSpPr>
        <p:spPr/>
        <p:txBody>
          <a:bodyPr/>
          <a:lstStyle/>
          <a:p>
            <a:r>
              <a:rPr lang="en-US" altLang="en-US" dirty="0"/>
              <a:t>Studies interactions between economic policy decisions and political considerations</a:t>
            </a:r>
          </a:p>
        </p:txBody>
      </p:sp>
      <p:sp>
        <p:nvSpPr>
          <p:cNvPr id="4" name="Content Placeholder 3"/>
          <p:cNvSpPr>
            <a:spLocks noGrp="1"/>
          </p:cNvSpPr>
          <p:nvPr>
            <p:ph sz="quarter" idx="13"/>
          </p:nvPr>
        </p:nvSpPr>
        <p:spPr>
          <a:xfrm>
            <a:off x="533400" y="2011680"/>
            <a:ext cx="8153400" cy="1950720"/>
          </a:xfrm>
        </p:spPr>
        <p:txBody>
          <a:bodyPr/>
          <a:lstStyle/>
          <a:p>
            <a:r>
              <a:rPr lang="en-US" altLang="en-US" dirty="0"/>
              <a:t>Building blocks:</a:t>
            </a:r>
          </a:p>
          <a:p>
            <a:pPr lvl="1">
              <a:buFont typeface="Calibri" panose="020F0502020204030204" pitchFamily="34" charset="0"/>
              <a:buAutoNum type="arabicPeriod"/>
            </a:pPr>
            <a:r>
              <a:rPr lang="en-US" altLang="en-US" dirty="0"/>
              <a:t>What are the tradeoffs from which a policymaker can choose?</a:t>
            </a:r>
          </a:p>
          <a:p>
            <a:pPr lvl="1">
              <a:buFont typeface="Calibri" panose="020F0502020204030204" pitchFamily="34" charset="0"/>
              <a:buAutoNum type="arabicPeriod"/>
            </a:pPr>
            <a:r>
              <a:rPr lang="en-US" altLang="en-US" dirty="0"/>
              <a:t>How do voters rate the issues?</a:t>
            </a:r>
          </a:p>
          <a:p>
            <a:pPr lvl="1">
              <a:buFont typeface="Calibri" panose="020F0502020204030204" pitchFamily="34" charset="0"/>
              <a:buAutoNum type="arabicPeriod"/>
            </a:pPr>
            <a:r>
              <a:rPr lang="en-US" altLang="en-US" dirty="0"/>
              <a:t>What is the optimal timing for influencing election results?</a:t>
            </a:r>
          </a:p>
          <a:p>
            <a:endParaRPr lang="en-US" dirty="0"/>
          </a:p>
        </p:txBody>
      </p:sp>
      <p:sp>
        <p:nvSpPr>
          <p:cNvPr id="7" name="Content Placeholder 6"/>
          <p:cNvSpPr>
            <a:spLocks noGrp="1"/>
          </p:cNvSpPr>
          <p:nvPr>
            <p:ph sz="quarter" idx="10"/>
          </p:nvPr>
        </p:nvSpPr>
        <p:spPr>
          <a:xfrm>
            <a:off x="533400" y="4069080"/>
            <a:ext cx="8153400" cy="2103120"/>
          </a:xfrm>
        </p:spPr>
        <p:txBody>
          <a:bodyPr/>
          <a:lstStyle/>
          <a:p>
            <a:pPr>
              <a:spcAft>
                <a:spcPts val="0"/>
              </a:spcAft>
              <a:defRPr/>
            </a:pPr>
            <a:r>
              <a:rPr lang="en-US" dirty="0"/>
              <a:t>Voters worry about both the </a:t>
            </a:r>
            <a:r>
              <a:rPr lang="en-US" u="sng" dirty="0"/>
              <a:t>level</a:t>
            </a:r>
            <a:r>
              <a:rPr lang="en-US" dirty="0"/>
              <a:t> and </a:t>
            </a:r>
            <a:r>
              <a:rPr lang="en-US" u="sng" dirty="0"/>
              <a:t>rate of change</a:t>
            </a:r>
            <a:r>
              <a:rPr lang="en-US" dirty="0"/>
              <a:t> of unemployment and inflation</a:t>
            </a:r>
          </a:p>
          <a:p>
            <a:pPr lvl="1">
              <a:spcAft>
                <a:spcPts val="0"/>
              </a:spcAft>
              <a:defRPr/>
            </a:pPr>
            <a:r>
              <a:rPr lang="en-US" dirty="0"/>
              <a:t>Public worries about:</a:t>
            </a:r>
          </a:p>
          <a:p>
            <a:pPr marL="1200150" lvl="2" indent="-342900">
              <a:spcAft>
                <a:spcPts val="0"/>
              </a:spcAft>
              <a:buFont typeface="+mj-lt"/>
              <a:buAutoNum type="arabicPeriod"/>
              <a:defRPr/>
            </a:pPr>
            <a:r>
              <a:rPr lang="en-US" sz="2000" dirty="0"/>
              <a:t>Rising unemployment</a:t>
            </a:r>
          </a:p>
          <a:p>
            <a:pPr marL="1200150" lvl="2" indent="-342900">
              <a:spcAft>
                <a:spcPts val="0"/>
              </a:spcAft>
              <a:buFont typeface="+mj-lt"/>
              <a:buAutoNum type="arabicPeriod"/>
              <a:defRPr/>
            </a:pPr>
            <a:r>
              <a:rPr lang="en-US" sz="2000" dirty="0"/>
              <a:t>Inflation that differs from expectations</a:t>
            </a:r>
            <a:endParaRPr lang="en-US" i="1" dirty="0"/>
          </a:p>
          <a:p>
            <a:endParaRPr lang="en-US" dirty="0"/>
          </a:p>
        </p:txBody>
      </p:sp>
    </p:spTree>
    <p:extLst>
      <p:ext uri="{BB962C8B-B14F-4D97-AF65-F5344CB8AC3E}">
        <p14:creationId xmlns:p14="http://schemas.microsoft.com/office/powerpoint/2010/main" val="199865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Political Business Cycle Theory</a:t>
            </a:r>
          </a:p>
        </p:txBody>
      </p:sp>
      <p:sp>
        <p:nvSpPr>
          <p:cNvPr id="3" name="Content Placeholder 2"/>
          <p:cNvSpPr>
            <a:spLocks noGrp="1"/>
          </p:cNvSpPr>
          <p:nvPr>
            <p:ph sz="quarter" idx="12"/>
          </p:nvPr>
        </p:nvSpPr>
        <p:spPr/>
        <p:txBody>
          <a:bodyPr/>
          <a:lstStyle/>
          <a:p>
            <a:r>
              <a:rPr lang="en-US" dirty="0"/>
              <a:t>Policymaker wants economy pointing in the right direction at election time to maximize voter approval</a:t>
            </a:r>
          </a:p>
        </p:txBody>
      </p:sp>
      <p:sp>
        <p:nvSpPr>
          <p:cNvPr id="4" name="Content Placeholder 3"/>
          <p:cNvSpPr>
            <a:spLocks noGrp="1"/>
          </p:cNvSpPr>
          <p:nvPr>
            <p:ph sz="quarter" idx="13"/>
          </p:nvPr>
        </p:nvSpPr>
        <p:spPr>
          <a:xfrm>
            <a:off x="533400" y="2286000"/>
            <a:ext cx="8153400" cy="2057400"/>
          </a:xfrm>
        </p:spPr>
        <p:txBody>
          <a:bodyPr/>
          <a:lstStyle/>
          <a:p>
            <a:pPr lvl="1">
              <a:defRPr/>
            </a:pPr>
            <a:r>
              <a:rPr lang="en-US" sz="2400" dirty="0"/>
              <a:t>Use restrictive policies early to raise unemployment and lower inflation</a:t>
            </a:r>
          </a:p>
          <a:p>
            <a:pPr lvl="1">
              <a:defRPr/>
            </a:pPr>
            <a:r>
              <a:rPr lang="en-US" sz="2400" dirty="0"/>
              <a:t>As election approaches, use expansionary policy to lower unemployment</a:t>
            </a:r>
          </a:p>
        </p:txBody>
      </p:sp>
      <p:sp>
        <p:nvSpPr>
          <p:cNvPr id="7" name="Content Placeholder 6"/>
          <p:cNvSpPr>
            <a:spLocks noGrp="1"/>
          </p:cNvSpPr>
          <p:nvPr>
            <p:ph sz="quarter" idx="10"/>
          </p:nvPr>
        </p:nvSpPr>
        <p:spPr>
          <a:xfrm>
            <a:off x="533400" y="4419600"/>
            <a:ext cx="8153400" cy="1752600"/>
          </a:xfrm>
        </p:spPr>
        <p:txBody>
          <a:bodyPr/>
          <a:lstStyle/>
          <a:p>
            <a:pPr>
              <a:buFont typeface="Arial" panose="020B0604020202020204" pitchFamily="34" charset="0"/>
              <a:buChar char="•"/>
            </a:pPr>
            <a:r>
              <a:rPr lang="en-US" altLang="en-US" dirty="0"/>
              <a:t>This theory does not always work perfectly for the 4-year presidential cycle based on the U.S. empirical evidence (due to unexpected </a:t>
            </a:r>
            <a:r>
              <a:rPr lang="en-US" altLang="en-US" dirty="0" err="1"/>
              <a:t>macroshocks</a:t>
            </a:r>
            <a:r>
              <a:rPr lang="en-US" altLang="en-US" dirty="0"/>
              <a:t>, the role of FED, etc.)</a:t>
            </a:r>
          </a:p>
        </p:txBody>
      </p:sp>
    </p:spTree>
    <p:extLst>
      <p:ext uri="{BB962C8B-B14F-4D97-AF65-F5344CB8AC3E}">
        <p14:creationId xmlns:p14="http://schemas.microsoft.com/office/powerpoint/2010/main" val="157026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Political Business Cycle Theory</a:t>
            </a:r>
          </a:p>
        </p:txBody>
      </p:sp>
      <p:sp>
        <p:nvSpPr>
          <p:cNvPr id="3" name="Content Placeholder 2"/>
          <p:cNvSpPr>
            <a:spLocks noGrp="1"/>
          </p:cNvSpPr>
          <p:nvPr>
            <p:ph sz="quarter" idx="12"/>
          </p:nvPr>
        </p:nvSpPr>
        <p:spPr>
          <a:xfrm>
            <a:off x="533400" y="1066800"/>
            <a:ext cx="8153400" cy="2209800"/>
          </a:xfrm>
        </p:spPr>
        <p:txBody>
          <a:bodyPr/>
          <a:lstStyle/>
          <a:p>
            <a:r>
              <a:rPr lang="en-US" dirty="0"/>
              <a:t>Former New York Fed President Bill Dudley, in a post on Bloomberg (AUG 28, 2019), suggested the Federal Reserve could, and should, try to sway the election against President Donald Trump!</a:t>
            </a:r>
          </a:p>
          <a:p>
            <a:endParaRPr lang="en-US" dirty="0"/>
          </a:p>
        </p:txBody>
      </p:sp>
      <p:sp>
        <p:nvSpPr>
          <p:cNvPr id="7" name="Content Placeholder 6"/>
          <p:cNvSpPr>
            <a:spLocks noGrp="1"/>
          </p:cNvSpPr>
          <p:nvPr>
            <p:ph sz="quarter" idx="10"/>
          </p:nvPr>
        </p:nvSpPr>
        <p:spPr>
          <a:xfrm>
            <a:off x="838200" y="3581401"/>
            <a:ext cx="7848600" cy="2590799"/>
          </a:xfrm>
        </p:spPr>
        <p:txBody>
          <a:bodyPr/>
          <a:lstStyle/>
          <a:p>
            <a:pPr marL="0" indent="0">
              <a:buNone/>
            </a:pPr>
            <a:r>
              <a:rPr lang="en-US" dirty="0">
                <a:hlinkClick r:id="rId2"/>
              </a:rPr>
              <a:t>https://www.cnbc.com/2019/08/29/grossly-irresponsible-larry-summers-blasts-ex-fed-presidents-call-to-thwart-trump-in-2020.html</a:t>
            </a:r>
            <a:endParaRPr lang="en-US" altLang="en-US" dirty="0"/>
          </a:p>
        </p:txBody>
      </p:sp>
    </p:spTree>
    <p:extLst>
      <p:ext uri="{BB962C8B-B14F-4D97-AF65-F5344CB8AC3E}">
        <p14:creationId xmlns:p14="http://schemas.microsoft.com/office/powerpoint/2010/main" val="66625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8600"/>
            <a:ext cx="9144001" cy="1295400"/>
          </a:xfrm>
        </p:spPr>
        <p:txBody>
          <a:bodyPr/>
          <a:lstStyle/>
          <a:p>
            <a:r>
              <a:rPr lang="en-US" dirty="0"/>
              <a:t>Adverse Supply shocks </a:t>
            </a:r>
            <a:br>
              <a:rPr lang="en-US" dirty="0"/>
            </a:br>
            <a:r>
              <a:rPr lang="en-US" dirty="0"/>
              <a:t>Resulting from an Increase in Price of Oil</a:t>
            </a:r>
          </a:p>
        </p:txBody>
      </p:sp>
      <p:pic>
        <p:nvPicPr>
          <p:cNvPr id="8" name="Picture 7" descr="A close up of a map&#10;&#10;Description automatically generated">
            <a:extLst>
              <a:ext uri="{FF2B5EF4-FFF2-40B4-BE49-F238E27FC236}">
                <a16:creationId xmlns:a16="http://schemas.microsoft.com/office/drawing/2014/main" id="{6802CC1D-2FB9-4E18-BBBA-16DEB86EC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7848600" cy="4884163"/>
          </a:xfrm>
          <a:prstGeom prst="rect">
            <a:avLst/>
          </a:prstGeom>
        </p:spPr>
      </p:pic>
    </p:spTree>
    <p:extLst>
      <p:ext uri="{BB962C8B-B14F-4D97-AF65-F5344CB8AC3E}">
        <p14:creationId xmlns:p14="http://schemas.microsoft.com/office/powerpoint/2010/main" val="466428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DF0F-6F2E-3E3D-C2B4-699116343930}"/>
              </a:ext>
            </a:extLst>
          </p:cNvPr>
          <p:cNvSpPr>
            <a:spLocks noGrp="1"/>
          </p:cNvSpPr>
          <p:nvPr>
            <p:ph type="title"/>
          </p:nvPr>
        </p:nvSpPr>
        <p:spPr>
          <a:xfrm>
            <a:off x="-1" y="457200"/>
            <a:ext cx="9144001" cy="609600"/>
          </a:xfrm>
        </p:spPr>
        <p:txBody>
          <a:bodyPr/>
          <a:lstStyle/>
          <a:p>
            <a:r>
              <a:rPr lang="en-US" dirty="0"/>
              <a:t>Negative Oil Prices!</a:t>
            </a:r>
          </a:p>
        </p:txBody>
      </p:sp>
      <p:sp>
        <p:nvSpPr>
          <p:cNvPr id="3" name="Content Placeholder 2">
            <a:extLst>
              <a:ext uri="{FF2B5EF4-FFF2-40B4-BE49-F238E27FC236}">
                <a16:creationId xmlns:a16="http://schemas.microsoft.com/office/drawing/2014/main" id="{DDA4A4B6-4039-6923-DCB2-8BBBD86C9C93}"/>
              </a:ext>
            </a:extLst>
          </p:cNvPr>
          <p:cNvSpPr>
            <a:spLocks noGrp="1"/>
          </p:cNvSpPr>
          <p:nvPr>
            <p:ph sz="half" idx="1"/>
          </p:nvPr>
        </p:nvSpPr>
        <p:spPr>
          <a:xfrm>
            <a:off x="685800" y="1447800"/>
            <a:ext cx="7696200" cy="5082540"/>
          </a:xfrm>
        </p:spPr>
        <p:txBody>
          <a:bodyPr/>
          <a:lstStyle/>
          <a:p>
            <a:r>
              <a:rPr lang="en-US" dirty="0"/>
              <a:t>How Oil Prices Turned Negative ???</a:t>
            </a:r>
          </a:p>
          <a:p>
            <a:pPr marL="0" indent="0">
              <a:buNone/>
            </a:pPr>
            <a:r>
              <a:rPr lang="en-US" dirty="0"/>
              <a:t>     - A Simple Explanation</a:t>
            </a:r>
          </a:p>
          <a:p>
            <a:r>
              <a:rPr lang="en-US" dirty="0">
                <a:hlinkClick r:id="rId2"/>
              </a:rPr>
              <a:t>https://www.youtube.com/watch?v=heb0U10BYOk</a:t>
            </a:r>
            <a:endParaRPr lang="en-US" dirty="0"/>
          </a:p>
          <a:p>
            <a:pPr marL="0" indent="0">
              <a:buNone/>
            </a:pPr>
            <a:endParaRPr lang="en-US" dirty="0"/>
          </a:p>
          <a:p>
            <a:endParaRPr lang="en-US" dirty="0"/>
          </a:p>
        </p:txBody>
      </p:sp>
      <p:pic>
        <p:nvPicPr>
          <p:cNvPr id="7" name="Picture 6">
            <a:extLst>
              <a:ext uri="{FF2B5EF4-FFF2-40B4-BE49-F238E27FC236}">
                <a16:creationId xmlns:a16="http://schemas.microsoft.com/office/drawing/2014/main" id="{E75DD2A5-F3E4-7CDC-F58A-1AE794790503}"/>
              </a:ext>
            </a:extLst>
          </p:cNvPr>
          <p:cNvPicPr>
            <a:picLocks noChangeAspect="1"/>
          </p:cNvPicPr>
          <p:nvPr/>
        </p:nvPicPr>
        <p:blipFill>
          <a:blip r:embed="rId3"/>
          <a:stretch>
            <a:fillRect/>
          </a:stretch>
        </p:blipFill>
        <p:spPr>
          <a:xfrm>
            <a:off x="1905000" y="2994852"/>
            <a:ext cx="5334000" cy="3429000"/>
          </a:xfrm>
          <a:prstGeom prst="rect">
            <a:avLst/>
          </a:prstGeom>
        </p:spPr>
      </p:pic>
    </p:spTree>
    <p:extLst>
      <p:ext uri="{BB962C8B-B14F-4D97-AF65-F5344CB8AC3E}">
        <p14:creationId xmlns:p14="http://schemas.microsoft.com/office/powerpoint/2010/main" val="1854923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8600"/>
            <a:ext cx="9144001" cy="1295400"/>
          </a:xfrm>
        </p:spPr>
        <p:txBody>
          <a:bodyPr/>
          <a:lstStyle/>
          <a:p>
            <a:r>
              <a:rPr lang="en-US" dirty="0"/>
              <a:t>Adverse Supply shocks </a:t>
            </a:r>
            <a:br>
              <a:rPr lang="en-US" dirty="0"/>
            </a:br>
            <a:r>
              <a:rPr lang="en-US" dirty="0"/>
              <a:t>without Accommodating Policies</a:t>
            </a:r>
          </a:p>
        </p:txBody>
      </p:sp>
      <p:sp>
        <p:nvSpPr>
          <p:cNvPr id="3" name="Content Placeholder 2"/>
          <p:cNvSpPr>
            <a:spLocks noGrp="1"/>
          </p:cNvSpPr>
          <p:nvPr>
            <p:ph sz="half" idx="1"/>
          </p:nvPr>
        </p:nvSpPr>
        <p:spPr>
          <a:xfrm>
            <a:off x="457200" y="1905000"/>
            <a:ext cx="4038600" cy="4625340"/>
          </a:xfrm>
        </p:spPr>
        <p:txBody>
          <a:bodyPr/>
          <a:lstStyle/>
          <a:p>
            <a:r>
              <a:rPr lang="en-US" altLang="en-US" dirty="0"/>
              <a:t>As </a:t>
            </a:r>
            <a:r>
              <a:rPr lang="en-US" altLang="en-US" dirty="0" err="1"/>
              <a:t>AS</a:t>
            </a:r>
            <a:r>
              <a:rPr lang="en-US" altLang="en-US" dirty="0"/>
              <a:t> shifts to AS’, equilibrium shifts from E to E’ and prices increase while output falls</a:t>
            </a:r>
          </a:p>
          <a:p>
            <a:r>
              <a:rPr lang="en-US" altLang="en-US" dirty="0"/>
              <a:t>The u at E’ forces wages and prices down until return to E, but process is slow</a:t>
            </a:r>
          </a:p>
          <a:p>
            <a:r>
              <a:rPr lang="en-US" altLang="en-US" dirty="0"/>
              <a:t>What happens to real wages in the long-run </a:t>
            </a:r>
            <a:r>
              <a:rPr lang="en-US" altLang="en-US" b="1" dirty="0">
                <a:solidFill>
                  <a:srgbClr val="FF0000"/>
                </a:solidFill>
              </a:rPr>
              <a:t>???</a:t>
            </a:r>
          </a:p>
          <a:p>
            <a:endParaRPr lang="en-US" dirty="0"/>
          </a:p>
        </p:txBody>
      </p:sp>
      <p:pic>
        <p:nvPicPr>
          <p:cNvPr id="7" name="Picture 6" descr="The figure illustrates AS and AD and the equilibrium level of output and prices. A negative shock to supply is shown to shift the AS curve inward which increases equilibrium price and reduces equlibrium output. Eventually the AD shifts outward as the unemployment resulting from the AS shift lowers prices until the economy returns to the initial equlibrium."/>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30191" y="2057400"/>
            <a:ext cx="4307840" cy="3657600"/>
          </a:xfrm>
          <a:prstGeom prst="rect">
            <a:avLst/>
          </a:prstGeom>
        </p:spPr>
      </p:pic>
    </p:spTree>
    <p:extLst>
      <p:ext uri="{BB962C8B-B14F-4D97-AF65-F5344CB8AC3E}">
        <p14:creationId xmlns:p14="http://schemas.microsoft.com/office/powerpoint/2010/main" val="43119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8600"/>
            <a:ext cx="9144001" cy="1295400"/>
          </a:xfrm>
        </p:spPr>
        <p:txBody>
          <a:bodyPr/>
          <a:lstStyle/>
          <a:p>
            <a:r>
              <a:rPr lang="en-US" dirty="0"/>
              <a:t>Adverse Supply shocks </a:t>
            </a:r>
            <a:br>
              <a:rPr lang="en-US" dirty="0"/>
            </a:br>
            <a:r>
              <a:rPr lang="en-US" dirty="0"/>
              <a:t>with Accommodating Policies</a:t>
            </a:r>
          </a:p>
        </p:txBody>
      </p:sp>
      <p:sp>
        <p:nvSpPr>
          <p:cNvPr id="3" name="Content Placeholder 2"/>
          <p:cNvSpPr>
            <a:spLocks noGrp="1"/>
          </p:cNvSpPr>
          <p:nvPr>
            <p:ph sz="half" idx="1"/>
          </p:nvPr>
        </p:nvSpPr>
        <p:spPr>
          <a:xfrm>
            <a:off x="-1" y="1905000"/>
            <a:ext cx="4495801" cy="4625340"/>
          </a:xfrm>
        </p:spPr>
        <p:txBody>
          <a:bodyPr/>
          <a:lstStyle/>
          <a:p>
            <a:pPr lvl="1">
              <a:buFont typeface="Arial" panose="020B0604020202020204" pitchFamily="34" charset="0"/>
              <a:buChar char="•"/>
            </a:pPr>
            <a:r>
              <a:rPr lang="en-US" altLang="en-US" sz="2400" dirty="0"/>
              <a:t>Economy could move to E</a:t>
            </a:r>
            <a:r>
              <a:rPr lang="en-US" altLang="en-US" sz="2400" baseline="30000" dirty="0"/>
              <a:t>*</a:t>
            </a:r>
            <a:r>
              <a:rPr lang="en-US" altLang="en-US" sz="2400" dirty="0"/>
              <a:t> if AD increase enough (accommodating policies) </a:t>
            </a:r>
          </a:p>
          <a:p>
            <a:pPr lvl="1">
              <a:buFont typeface="Arial" panose="020B0604020202020204" pitchFamily="34" charset="0"/>
              <a:buChar char="•"/>
            </a:pPr>
            <a:r>
              <a:rPr lang="en-US" altLang="en-US" sz="2400" dirty="0"/>
              <a:t>Added inflation, although reduce u from AS shock</a:t>
            </a:r>
          </a:p>
          <a:p>
            <a:pPr lvl="1">
              <a:buFont typeface="Arial" panose="020B0604020202020204" pitchFamily="34" charset="0"/>
              <a:buChar char="•"/>
            </a:pPr>
            <a:r>
              <a:rPr lang="en-US" altLang="en-US" sz="2400" dirty="0"/>
              <a:t>Accommodate the fall in the real wage at the existing nominal wage</a:t>
            </a:r>
          </a:p>
          <a:p>
            <a:endParaRPr lang="en-US" dirty="0"/>
          </a:p>
        </p:txBody>
      </p:sp>
      <p:pic>
        <p:nvPicPr>
          <p:cNvPr id="7" name="Picture 6" descr="The figure illustrates AS and AD and the equilibrium level of output and prices. A negative shock to supply is shown to shift the AS curve inward which increases equilibrium price and reduces equlibrium output. Eventually the AD shifts outward as the unemployment resulting from the AS shift lowers prices until the economy returns to the initial equlibrium."/>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30191" y="2057400"/>
            <a:ext cx="4307840" cy="3657600"/>
          </a:xfrm>
          <a:prstGeom prst="rect">
            <a:avLst/>
          </a:prstGeom>
        </p:spPr>
      </p:pic>
    </p:spTree>
    <p:extLst>
      <p:ext uri="{BB962C8B-B14F-4D97-AF65-F5344CB8AC3E}">
        <p14:creationId xmlns:p14="http://schemas.microsoft.com/office/powerpoint/2010/main" val="76998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8600"/>
            <a:ext cx="9144001" cy="1295400"/>
          </a:xfrm>
        </p:spPr>
        <p:txBody>
          <a:bodyPr/>
          <a:lstStyle/>
          <a:p>
            <a:r>
              <a:rPr lang="en-US" dirty="0"/>
              <a:t>Why not enough Accommodating Policies in 1973-1975?</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57200" y="1905000"/>
                <a:ext cx="8153400" cy="4625340"/>
              </a:xfrm>
            </p:spPr>
            <p:txBody>
              <a:bodyPr/>
              <a:lstStyle/>
              <a:p>
                <a:r>
                  <a:rPr lang="en-US" sz="2800" dirty="0"/>
                  <a:t>Tradeoff between the inflationary effects and the relative costs of unemployment</a:t>
                </a:r>
              </a:p>
              <a:p>
                <a:endParaRPr lang="en-US" sz="2800" dirty="0"/>
              </a:p>
              <a:p>
                <a:pPr marL="0" indent="0" algn="ctr">
                  <a:buNone/>
                </a:pPr>
                <a:r>
                  <a:rPr lang="en-US" sz="2800" b="1" dirty="0"/>
                  <a:t>The Misery Index</a:t>
                </a:r>
              </a:p>
              <a:p>
                <a:pPr marL="0" indent="0" algn="ctr">
                  <a:buNone/>
                </a:pPr>
                <a:r>
                  <a:rPr lang="en-US" sz="2800" dirty="0"/>
                  <a:t>Unemployment Rate + Inflation Rate</a:t>
                </a:r>
              </a:p>
              <a:p>
                <a:pPr marL="0" indent="0" algn="ctr">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Cambria Math" panose="02040503050406030204" pitchFamily="18" charset="0"/>
                        </a:rPr>
                        <m:t>u</m:t>
                      </m:r>
                      <m:r>
                        <a:rPr lang="en-US" sz="2800" b="0" i="0"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𝜋</m:t>
                      </m:r>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57200" y="1905000"/>
                <a:ext cx="8153400" cy="4625340"/>
              </a:xfrm>
              <a:blipFill>
                <a:blip r:embed="rId2"/>
                <a:stretch>
                  <a:fillRect l="-1345" t="-1319"/>
                </a:stretch>
              </a:blipFill>
            </p:spPr>
            <p:txBody>
              <a:bodyPr/>
              <a:lstStyle/>
              <a:p>
                <a:r>
                  <a:rPr lang="en-US">
                    <a:noFill/>
                  </a:rPr>
                  <a:t> </a:t>
                </a:r>
              </a:p>
            </p:txBody>
          </p:sp>
        </mc:Fallback>
      </mc:AlternateContent>
    </p:spTree>
    <p:extLst>
      <p:ext uri="{BB962C8B-B14F-4D97-AF65-F5344CB8AC3E}">
        <p14:creationId xmlns:p14="http://schemas.microsoft.com/office/powerpoint/2010/main" val="125052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8600"/>
            <a:ext cx="9144001" cy="1295400"/>
          </a:xfrm>
        </p:spPr>
        <p:txBody>
          <a:bodyPr/>
          <a:lstStyle/>
          <a:p>
            <a:r>
              <a:rPr lang="en-US" dirty="0"/>
              <a:t>Why not enough Accommodating Policies in 1973-1975?</a:t>
            </a:r>
          </a:p>
        </p:txBody>
      </p:sp>
      <p:pic>
        <p:nvPicPr>
          <p:cNvPr id="3" name="Picture 2">
            <a:extLst>
              <a:ext uri="{FF2B5EF4-FFF2-40B4-BE49-F238E27FC236}">
                <a16:creationId xmlns:a16="http://schemas.microsoft.com/office/drawing/2014/main" id="{98B5DDC3-7AC2-7C4C-A3CF-D527B6A4C52E}"/>
              </a:ext>
            </a:extLst>
          </p:cNvPr>
          <p:cNvPicPr>
            <a:picLocks noChangeAspect="1"/>
          </p:cNvPicPr>
          <p:nvPr/>
        </p:nvPicPr>
        <p:blipFill>
          <a:blip r:embed="rId2"/>
          <a:stretch>
            <a:fillRect/>
          </a:stretch>
        </p:blipFill>
        <p:spPr>
          <a:xfrm>
            <a:off x="1295399" y="1295400"/>
            <a:ext cx="6553200" cy="4752870"/>
          </a:xfrm>
          <a:prstGeom prst="rect">
            <a:avLst/>
          </a:prstGeom>
        </p:spPr>
      </p:pic>
      <p:sp>
        <p:nvSpPr>
          <p:cNvPr id="4" name="Rectangle 3">
            <a:extLst>
              <a:ext uri="{FF2B5EF4-FFF2-40B4-BE49-F238E27FC236}">
                <a16:creationId xmlns:a16="http://schemas.microsoft.com/office/drawing/2014/main" id="{CFDB56A9-4853-0C42-9139-623E16842EAB}"/>
              </a:ext>
            </a:extLst>
          </p:cNvPr>
          <p:cNvSpPr/>
          <p:nvPr/>
        </p:nvSpPr>
        <p:spPr>
          <a:xfrm>
            <a:off x="2057400" y="6070531"/>
            <a:ext cx="5486400" cy="369332"/>
          </a:xfrm>
          <a:prstGeom prst="rect">
            <a:avLst/>
          </a:prstGeom>
        </p:spPr>
        <p:txBody>
          <a:bodyPr wrap="square">
            <a:spAutoFit/>
          </a:bodyPr>
          <a:lstStyle/>
          <a:p>
            <a:r>
              <a:rPr lang="en-US" dirty="0">
                <a:hlinkClick r:id="rId3"/>
              </a:rPr>
              <a:t>https://ycharts.com/indicators/us_misery_index</a:t>
            </a:r>
            <a:endParaRPr lang="en-US" dirty="0"/>
          </a:p>
        </p:txBody>
      </p:sp>
    </p:spTree>
    <p:extLst>
      <p:ext uri="{BB962C8B-B14F-4D97-AF65-F5344CB8AC3E}">
        <p14:creationId xmlns:p14="http://schemas.microsoft.com/office/powerpoint/2010/main" val="2355611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Costs of Unemployment</a:t>
            </a:r>
          </a:p>
        </p:txBody>
      </p:sp>
      <p:sp>
        <p:nvSpPr>
          <p:cNvPr id="3" name="Content Placeholder 2"/>
          <p:cNvSpPr>
            <a:spLocks noGrp="1"/>
          </p:cNvSpPr>
          <p:nvPr>
            <p:ph sz="half" idx="1"/>
          </p:nvPr>
        </p:nvSpPr>
        <p:spPr/>
        <p:txBody>
          <a:bodyPr/>
          <a:lstStyle/>
          <a:p>
            <a:pPr>
              <a:lnSpc>
                <a:spcPct val="90000"/>
              </a:lnSpc>
              <a:buFont typeface="Arial" panose="020B0604020202020204" pitchFamily="34" charset="0"/>
              <a:buChar char="•"/>
            </a:pPr>
            <a:r>
              <a:rPr lang="en-US" altLang="en-US" dirty="0"/>
              <a:t>The greatest cost of unemployment = lost production</a:t>
            </a:r>
          </a:p>
          <a:p>
            <a:pPr lvl="1">
              <a:lnSpc>
                <a:spcPct val="90000"/>
              </a:lnSpc>
              <a:buFont typeface="Arial" panose="020B0604020202020204" pitchFamily="34" charset="0"/>
              <a:buChar char="–"/>
            </a:pPr>
            <a:r>
              <a:rPr lang="en-US" altLang="en-US" dirty="0"/>
              <a:t>This cost is large: a recession can easily cost 3-5% of GDP and hundreds of billions of dollars</a:t>
            </a:r>
          </a:p>
          <a:p>
            <a:pPr lvl="1">
              <a:lnSpc>
                <a:spcPct val="90000"/>
              </a:lnSpc>
              <a:buFont typeface="Arial" panose="020B0604020202020204" pitchFamily="34" charset="0"/>
              <a:buChar char="–"/>
            </a:pPr>
            <a:r>
              <a:rPr lang="en-US" altLang="en-US" dirty="0"/>
              <a:t>Okun’s law states that 1 extra point of unemployment costs 2% of GDP [See Figure]</a:t>
            </a:r>
          </a:p>
          <a:p>
            <a:pPr>
              <a:lnSpc>
                <a:spcPct val="90000"/>
              </a:lnSpc>
              <a:buFont typeface="Arial" panose="020B0604020202020204" pitchFamily="34" charset="0"/>
              <a:buChar char="•"/>
            </a:pPr>
            <a:r>
              <a:rPr lang="en-US" altLang="en-US" dirty="0"/>
              <a:t>Costs borne unevenly, largely by those who lose their jobs</a:t>
            </a:r>
          </a:p>
          <a:p>
            <a:pPr lvl="1">
              <a:lnSpc>
                <a:spcPct val="90000"/>
              </a:lnSpc>
              <a:buFont typeface="Arial" panose="020B0604020202020204" pitchFamily="34" charset="0"/>
              <a:buChar char="–"/>
            </a:pPr>
            <a:r>
              <a:rPr lang="en-US" altLang="en-US" dirty="0"/>
              <a:t>Workers just entering the labor force and teenagers are amongst the hardest hit</a:t>
            </a:r>
          </a:p>
          <a:p>
            <a:pPr marL="0" indent="0">
              <a:buNone/>
            </a:pPr>
            <a:endParaRPr lang="en-US" altLang="en-US" dirty="0"/>
          </a:p>
        </p:txBody>
      </p:sp>
      <p:pic>
        <p:nvPicPr>
          <p:cNvPr id="7" name="Picture 6" descr="The figure illustrates Okun's law which describes the relationship between changes in output and changes in unemployment. The graph has the growth rate of GDP on the y-axis and the unemployment rate on the x-axi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8200" y="1600200"/>
            <a:ext cx="4244405" cy="3733800"/>
          </a:xfrm>
          <a:prstGeom prst="rect">
            <a:avLst/>
          </a:prstGeom>
        </p:spPr>
      </p:pic>
    </p:spTree>
    <p:extLst>
      <p:ext uri="{BB962C8B-B14F-4D97-AF65-F5344CB8AC3E}">
        <p14:creationId xmlns:p14="http://schemas.microsoft.com/office/powerpoint/2010/main" val="156873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Costs of Change in Prices </a:t>
            </a:r>
          </a:p>
        </p:txBody>
      </p:sp>
      <p:sp>
        <p:nvSpPr>
          <p:cNvPr id="3" name="Content Placeholder 2"/>
          <p:cNvSpPr>
            <a:spLocks noGrp="1"/>
          </p:cNvSpPr>
          <p:nvPr>
            <p:ph sz="half" idx="1"/>
          </p:nvPr>
        </p:nvSpPr>
        <p:spPr>
          <a:xfrm>
            <a:off x="304800" y="1143000"/>
            <a:ext cx="8305800" cy="5105400"/>
          </a:xfrm>
        </p:spPr>
        <p:txBody>
          <a:bodyPr/>
          <a:lstStyle/>
          <a:p>
            <a:pPr>
              <a:lnSpc>
                <a:spcPct val="90000"/>
              </a:lnSpc>
              <a:buFont typeface="Arial" panose="020B0604020202020204" pitchFamily="34" charset="0"/>
              <a:buChar char="•"/>
            </a:pPr>
            <a:r>
              <a:rPr lang="en-US" altLang="en-US" sz="2600" b="1" dirty="0"/>
              <a:t>The Sacrifice Ratio</a:t>
            </a:r>
          </a:p>
          <a:p>
            <a:pPr marL="457200" lvl="1" indent="0">
              <a:lnSpc>
                <a:spcPct val="90000"/>
              </a:lnSpc>
              <a:buNone/>
            </a:pPr>
            <a:r>
              <a:rPr lang="en-US" altLang="en-US" sz="2600" dirty="0"/>
              <a:t>The percentage of output lost for each one point reduction in the inflation rate</a:t>
            </a:r>
          </a:p>
          <a:p>
            <a:pPr marL="0" indent="0">
              <a:buNone/>
            </a:pPr>
            <a:endParaRPr lang="en-US" altLang="en-US" dirty="0"/>
          </a:p>
        </p:txBody>
      </p:sp>
      <p:pic>
        <p:nvPicPr>
          <p:cNvPr id="5" name="Picture 4" descr="A screenshot of a cell phone&#10;&#10;Description automatically generated">
            <a:extLst>
              <a:ext uri="{FF2B5EF4-FFF2-40B4-BE49-F238E27FC236}">
                <a16:creationId xmlns:a16="http://schemas.microsoft.com/office/drawing/2014/main" id="{CBBC2454-738F-402D-9379-174FF3518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79716"/>
            <a:ext cx="8077200" cy="3795236"/>
          </a:xfrm>
          <a:prstGeom prst="rect">
            <a:avLst/>
          </a:prstGeom>
        </p:spPr>
      </p:pic>
    </p:spTree>
    <p:extLst>
      <p:ext uri="{BB962C8B-B14F-4D97-AF65-F5344CB8AC3E}">
        <p14:creationId xmlns:p14="http://schemas.microsoft.com/office/powerpoint/2010/main" val="436008595"/>
      </p:ext>
    </p:extLst>
  </p:cSld>
  <p:clrMapOvr>
    <a:masterClrMapping/>
  </p:clrMapOvr>
</p:sld>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MHHE_Accessible_PPT_Template-v3</Template>
  <TotalTime>1857</TotalTime>
  <Words>536</Words>
  <Application>Microsoft Macintosh PowerPoint</Application>
  <PresentationFormat>On-screen Show (4:3)</PresentationFormat>
  <Paragraphs>55</Paragraphs>
  <Slides>13</Slides>
  <Notes>0</Notes>
  <HiddenSlides>0</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13</vt:i4>
      </vt:variant>
    </vt:vector>
  </HeadingPairs>
  <TitlesOfParts>
    <vt:vector size="31" baseType="lpstr">
      <vt:lpstr>Arial</vt:lpstr>
      <vt:lpstr>ArumSans Bold</vt:lpstr>
      <vt:lpstr>ArumSans Regular</vt:lpstr>
      <vt:lpstr>Book Antiqua</vt:lpstr>
      <vt:lpstr>Calibri</vt:lpstr>
      <vt:lpstr>Cambria Math</vt:lpstr>
      <vt:lpstr>Vectipede Rg</vt:lpstr>
      <vt:lpstr>Wingdings</vt: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Equation</vt:lpstr>
      <vt:lpstr>Chapter 6</vt:lpstr>
      <vt:lpstr>Adverse Supply shocks  Resulting from an Increase in Price of Oil</vt:lpstr>
      <vt:lpstr>Negative Oil Prices!</vt:lpstr>
      <vt:lpstr>Adverse Supply shocks  without Accommodating Policies</vt:lpstr>
      <vt:lpstr>Adverse Supply shocks  with Accommodating Policies</vt:lpstr>
      <vt:lpstr>Why not enough Accommodating Policies in 1973-1975?</vt:lpstr>
      <vt:lpstr>Why not enough Accommodating Policies in 1973-1975?</vt:lpstr>
      <vt:lpstr>Costs of Unemployment</vt:lpstr>
      <vt:lpstr>Costs of Change in Prices </vt:lpstr>
      <vt:lpstr>  Example </vt:lpstr>
      <vt:lpstr>Political Business Cycle Theory</vt:lpstr>
      <vt:lpstr>Political Business Cycle Theory</vt:lpstr>
      <vt:lpstr>Political Business Cycle Theory</vt:lpstr>
    </vt:vector>
  </TitlesOfParts>
  <Company>The McGraw-Hill Companies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Kassens, Alice</dc:creator>
  <cp:lastModifiedBy>Mahmoudi, Mina</cp:lastModifiedBy>
  <cp:revision>79</cp:revision>
  <dcterms:created xsi:type="dcterms:W3CDTF">2017-07-13T12:05:24Z</dcterms:created>
  <dcterms:modified xsi:type="dcterms:W3CDTF">2022-06-06T16:17:59Z</dcterms:modified>
</cp:coreProperties>
</file>